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08" r:id="rId9"/>
    <p:sldId id="562" r:id="rId10"/>
    <p:sldId id="535" r:id="rId11"/>
    <p:sldId id="560" r:id="rId12"/>
    <p:sldId id="543" r:id="rId13"/>
    <p:sldId id="510" r:id="rId14"/>
    <p:sldId id="511" r:id="rId15"/>
    <p:sldId id="558" r:id="rId16"/>
    <p:sldId id="545" r:id="rId17"/>
    <p:sldId id="555" r:id="rId18"/>
    <p:sldId id="513" r:id="rId19"/>
    <p:sldId id="546" r:id="rId20"/>
    <p:sldId id="536" r:id="rId21"/>
    <p:sldId id="515" r:id="rId22"/>
    <p:sldId id="544" r:id="rId23"/>
    <p:sldId id="517" r:id="rId24"/>
    <p:sldId id="537" r:id="rId25"/>
    <p:sldId id="519" r:id="rId26"/>
    <p:sldId id="556" r:id="rId27"/>
    <p:sldId id="520" r:id="rId28"/>
    <p:sldId id="547" r:id="rId29"/>
    <p:sldId id="521" r:id="rId30"/>
    <p:sldId id="522" r:id="rId31"/>
    <p:sldId id="538" r:id="rId32"/>
    <p:sldId id="548" r:id="rId33"/>
    <p:sldId id="539" r:id="rId34"/>
    <p:sldId id="561" r:id="rId35"/>
    <p:sldId id="551" r:id="rId36"/>
    <p:sldId id="553" r:id="rId37"/>
    <p:sldId id="549" r:id="rId38"/>
    <p:sldId id="552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76F51"/>
    <a:srgbClr val="AFCB52"/>
    <a:srgbClr val="E63946"/>
    <a:srgbClr val="D9D9D9"/>
    <a:srgbClr val="B2B3B5"/>
    <a:srgbClr val="C4C9CB"/>
    <a:srgbClr val="B1CA54"/>
    <a:srgbClr val="E89247"/>
    <a:srgbClr val="A0B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0526" autoAdjust="0"/>
  </p:normalViewPr>
  <p:slideViewPr>
    <p:cSldViewPr snapToGrid="0">
      <p:cViewPr varScale="1">
        <p:scale>
          <a:sx n="81" d="100"/>
          <a:sy n="81" d="100"/>
        </p:scale>
        <p:origin x="46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image" Target="../media/image87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8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8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8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8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16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1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8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</dgm:pt>
    <dgm:pt modelId="{67FB5DA1-36BE-42B4-B033-438333008B01}" type="pres">
      <dgm:prSet presAssocID="{B496C0B5-753F-480F-9CE7-DA724D392D89}" presName="connTx" presStyleLbl="parChTrans1D2" presStyleIdx="2" presStyleCnt="3"/>
      <dgm:spPr/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</dgm:pt>
    <dgm:pt modelId="{C5F7A119-2CCC-470C-A71E-98756022376B}" type="pres">
      <dgm:prSet presAssocID="{0DC2BFC1-C9A4-49F9-8312-3C96E9406274}" presName="rootConnector1" presStyleLbl="node1" presStyleIdx="0" presStyleCnt="0"/>
      <dgm:spPr/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</dgm:pt>
    <dgm:pt modelId="{5FAA81CE-7EBE-4A69-8018-456643890C79}" type="pres">
      <dgm:prSet presAssocID="{AA44E4E1-74A7-4117-9D56-F80EE24B2B7E}" presName="rootConnector" presStyleLbl="node2" presStyleIdx="0" presStyleCnt="7"/>
      <dgm:spPr/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</dgm:pt>
    <dgm:pt modelId="{C6B811C5-9914-4F26-B867-3CF072C00137}" type="pres">
      <dgm:prSet presAssocID="{3D040F0F-5427-4FB3-BB57-27BD2F5754BF}" presName="rootConnector" presStyleLbl="node2" presStyleIdx="1" presStyleCnt="7"/>
      <dgm:spPr/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</dgm:pt>
    <dgm:pt modelId="{D6C0EDD7-755A-4412-814A-8961B4659A66}" type="pres">
      <dgm:prSet presAssocID="{9BBA397F-BCBE-4107-8D25-E15EEC2D8A2D}" presName="rootConnector1" presStyleLbl="node1" presStyleIdx="0" presStyleCnt="0"/>
      <dgm:spPr/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</dgm:pt>
    <dgm:pt modelId="{1D9A947F-2067-43B2-9DF2-2CDC798B6EA1}" type="pres">
      <dgm:prSet presAssocID="{3FCB9E99-E9FF-49B3-9365-58AE88FF8B56}" presName="rootConnector1" presStyleLbl="node1" presStyleIdx="0" presStyleCnt="0"/>
      <dgm:spPr/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</dgm:pt>
    <dgm:pt modelId="{40D773D0-DEDC-4F60-AFE2-19401B04614E}" type="pres">
      <dgm:prSet presAssocID="{A558BE97-585B-460E-BBBB-BFAFC54A00CE}" presName="rootConnector" presStyleLbl="node2" presStyleIdx="2" presStyleCnt="7"/>
      <dgm:spPr/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</dgm:pt>
    <dgm:pt modelId="{2EE73583-7653-49A7-BAAE-632D98271F6E}" type="pres">
      <dgm:prSet presAssocID="{E4C97B17-FFF7-41B3-9CF4-68FD64BDF8E5}" presName="rootConnector" presStyleLbl="node2" presStyleIdx="3" presStyleCnt="7"/>
      <dgm:spPr/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</dgm:pt>
    <dgm:pt modelId="{5799F819-952D-4F7B-844F-7712CB2498EA}" type="pres">
      <dgm:prSet presAssocID="{8E68E023-D999-458B-A043-F983AAD5CAC9}" presName="rootConnector1" presStyleLbl="node1" presStyleIdx="0" presStyleCnt="0"/>
      <dgm:spPr/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</dgm:pt>
    <dgm:pt modelId="{23C76133-815A-4A8A-91EE-83AB6B0C81AD}" type="pres">
      <dgm:prSet presAssocID="{EE6ED7A0-7825-42AF-AB05-019374B4F0EF}" presName="rootConnector" presStyleLbl="node2" presStyleIdx="4" presStyleCnt="7"/>
      <dgm:spPr/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</dgm:pt>
    <dgm:pt modelId="{4DBF1C5A-1EC8-470B-BD83-189062C7E5B4}" type="pres">
      <dgm:prSet presAssocID="{3CE65E47-8B83-47BA-8672-1733C06D12F4}" presName="rootConnector" presStyleLbl="node2" presStyleIdx="5" presStyleCnt="7"/>
      <dgm:spPr/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</dgm:pt>
    <dgm:pt modelId="{0465B1DD-A24C-4DBD-B798-8FB6B349164F}" type="pres">
      <dgm:prSet presAssocID="{6A1EF634-7695-4634-9608-5F6BB9F9FCD0}" presName="rootConnector" presStyleLbl="node2" presStyleIdx="6" presStyleCnt="7"/>
      <dgm:spPr/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>
              <a:solidFill>
                <a:srgbClr val="E63946"/>
              </a:solidFill>
            </a:rPr>
            <a:t>Mesure de pose 3D</a:t>
          </a: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/>
            <a:t>Analyse spectrale des mires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/>
                <a:t>Résolution </a:t>
              </a:r>
              <a:br>
                <a:rPr lang="fr-FR" b="1" noProof="0" dirty="0"/>
              </a:br>
              <a:r>
                <a:rPr lang="fr-FR" b="1" noProof="0" dirty="0"/>
                <a:t>4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/>
                <a:t> </a:t>
              </a:r>
              <a:br>
                <a:rPr lang="fr-FR" b="1" noProof="0" dirty="0"/>
              </a:br>
              <a:r>
                <a:rPr lang="fr-FR" b="1" noProof="0" dirty="0"/>
                <a:t>120 </a:t>
              </a:r>
              <a:r>
                <a:rPr lang="fr-FR" b="1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Encodage de la mire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de 10x10 cm</a:t>
          </a:r>
          <a:r>
            <a:rPr lang="fr-FR" b="1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</dgm:pt>
  </dgm:ptLst>
  <dgm:cxnLst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Segmentation en </a:t>
          </a:r>
          <a:r>
            <a:rPr lang="fr-FR" noProof="0" dirty="0" err="1"/>
            <a:t>imagette</a:t>
          </a:r>
          <a:r>
            <a:rPr lang="fr-FR" noProof="0" dirty="0"/>
            <a:t> de phase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7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7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4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7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14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700" noProof="0" dirty="0"/>
        </a:p>
      </dgm:t>
    </dgm:pt>
    <dgm:pt modelId="{F1194222-7364-4A8B-AF2C-DAACFC8483AA}">
      <dgm:prSet custT="1"/>
      <dgm:spPr>
        <a:solidFill>
          <a:srgbClr val="005393"/>
        </a:solidFill>
      </dgm:spPr>
      <dgm:t>
        <a:bodyPr/>
        <a:lstStyle/>
        <a:p>
          <a:r>
            <a:rPr lang="fr-FR" sz="1200" noProof="0" dirty="0"/>
            <a:t>Mesure multi-DDL</a:t>
          </a:r>
        </a:p>
      </dgm:t>
    </dgm:pt>
    <dgm:pt modelId="{5FAD4CEB-2C0D-4A2E-A019-F894BAA67188}" type="parTrans" cxnId="{90CFCA27-9A52-436D-B162-3C2AD25ACE2F}">
      <dgm:prSet custT="1"/>
      <dgm:spPr/>
      <dgm:t>
        <a:bodyPr/>
        <a:lstStyle/>
        <a:p>
          <a:endParaRPr lang="fr-FR" sz="100" noProof="0" dirty="0"/>
        </a:p>
      </dgm:t>
    </dgm:pt>
    <dgm:pt modelId="{3843BAE3-2DE7-43BA-86CC-6F0811EB087E}" type="sibTrans" cxnId="{90CFCA27-9A52-436D-B162-3C2AD25ACE2F}">
      <dgm:prSet/>
      <dgm:spPr/>
      <dgm:t>
        <a:bodyPr/>
        <a:lstStyle/>
        <a:p>
          <a:endParaRPr lang="fr-FR" sz="105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</dgm:pt>
    <dgm:pt modelId="{C5A3DCF4-C7C4-4D58-845A-C4B16346D0A4}" type="pres">
      <dgm:prSet presAssocID="{55CAE799-6FF5-430E-B202-09F332A5656A}" presName="connTx" presStyleLbl="parChTrans1D2" presStyleIdx="0" presStyleCnt="3"/>
      <dgm:spPr/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</dgm:pt>
    <dgm:pt modelId="{04CCFA65-6A60-40DE-97C8-7F26AAE2F0D2}" type="pres">
      <dgm:prSet presAssocID="{9F6D506E-3C0C-4D6A-B28C-05192A7C5B98}" presName="connTx" presStyleLbl="parChTrans1D2" presStyleIdx="1" presStyleCnt="3"/>
      <dgm:spPr/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</dgm:pt>
    <dgm:pt modelId="{51127A5F-0D21-4593-82CD-0F2705556060}" type="pres">
      <dgm:prSet presAssocID="{4FAB5879-A4A7-4003-91ED-7D179F946118}" presName="level3hierChild" presStyleCnt="0"/>
      <dgm:spPr/>
    </dgm:pt>
    <dgm:pt modelId="{1C1AFD13-D218-44C3-9D7B-0697E447DA9F}" type="pres">
      <dgm:prSet presAssocID="{5FAD4CEB-2C0D-4A2E-A019-F894BAA67188}" presName="conn2-1" presStyleLbl="parChTrans1D2" presStyleIdx="2" presStyleCnt="3"/>
      <dgm:spPr/>
    </dgm:pt>
    <dgm:pt modelId="{5E4D6AD5-D34B-4716-95C8-9D73DDF45DA3}" type="pres">
      <dgm:prSet presAssocID="{5FAD4CEB-2C0D-4A2E-A019-F894BAA67188}" presName="connTx" presStyleLbl="parChTrans1D2" presStyleIdx="2" presStyleCnt="3"/>
      <dgm:spPr/>
    </dgm:pt>
    <dgm:pt modelId="{4CDA1898-34CA-4C3E-8A85-34D0F58C2831}" type="pres">
      <dgm:prSet presAssocID="{F1194222-7364-4A8B-AF2C-DAACFC8483AA}" presName="root2" presStyleCnt="0"/>
      <dgm:spPr/>
    </dgm:pt>
    <dgm:pt modelId="{34E93178-0A97-4986-B3D9-2D4674171489}" type="pres">
      <dgm:prSet presAssocID="{F1194222-7364-4A8B-AF2C-DAACFC8483AA}" presName="LevelTwoTextNode" presStyleLbl="node2" presStyleIdx="2" presStyleCnt="3">
        <dgm:presLayoutVars>
          <dgm:chPref val="3"/>
        </dgm:presLayoutVars>
      </dgm:prSet>
      <dgm:spPr/>
    </dgm:pt>
    <dgm:pt modelId="{C3D9F450-5C44-4F8E-A4C8-C458F2DEAF72}" type="pres">
      <dgm:prSet presAssocID="{F1194222-7364-4A8B-AF2C-DAACFC8483AA}" presName="level3hierChild" presStyleCnt="0"/>
      <dgm:spPr/>
    </dgm:pt>
  </dgm:ptLst>
  <dgm:cxnLst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B6F33415-6EA1-4085-81A2-6984BFE51223}" type="presOf" srcId="{5FAD4CEB-2C0D-4A2E-A019-F894BAA67188}" destId="{1C1AFD13-D218-44C3-9D7B-0697E447DA9F}" srcOrd="0" destOrd="0" presId="urn:microsoft.com/office/officeart/2008/layout/HorizontalMultiLevelHierarchy"/>
    <dgm:cxn modelId="{90CFCA27-9A52-436D-B162-3C2AD25ACE2F}" srcId="{5CEE48DB-F665-483E-86A0-F37A3FBB0B2A}" destId="{F1194222-7364-4A8B-AF2C-DAACFC8483AA}" srcOrd="2" destOrd="0" parTransId="{5FAD4CEB-2C0D-4A2E-A019-F894BAA67188}" sibTransId="{3843BAE3-2DE7-43BA-86CC-6F0811EB087E}"/>
    <dgm:cxn modelId="{3A251E40-6ABD-4BD7-9DF7-E9A4015847A3}" type="presOf" srcId="{5FAD4CEB-2C0D-4A2E-A019-F894BAA67188}" destId="{5E4D6AD5-D34B-4716-95C8-9D73DDF45DA3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C21244BB-6D7F-40FC-AE40-6D3F3C332DE2}" type="presOf" srcId="{F1194222-7364-4A8B-AF2C-DAACFC8483AA}" destId="{34E93178-0A97-4986-B3D9-2D4674171489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8EA699CD-95AC-436E-8DB6-81C39AECFC66}" type="presParOf" srcId="{88459D41-3FEB-49A6-9C58-8A6638E8E4F5}" destId="{1C1AFD13-D218-44C3-9D7B-0697E447DA9F}" srcOrd="4" destOrd="0" presId="urn:microsoft.com/office/officeart/2008/layout/HorizontalMultiLevelHierarchy"/>
    <dgm:cxn modelId="{C2B3E23A-5293-4A8A-816E-452842519DBB}" type="presParOf" srcId="{1C1AFD13-D218-44C3-9D7B-0697E447DA9F}" destId="{5E4D6AD5-D34B-4716-95C8-9D73DDF45DA3}" srcOrd="0" destOrd="0" presId="urn:microsoft.com/office/officeart/2008/layout/HorizontalMultiLevelHierarchy"/>
    <dgm:cxn modelId="{2AB7BA6C-8AFF-4998-BE83-6410CB1E560B}" type="presParOf" srcId="{88459D41-3FEB-49A6-9C58-8A6638E8E4F5}" destId="{4CDA1898-34CA-4C3E-8A85-34D0F58C2831}" srcOrd="5" destOrd="0" presId="urn:microsoft.com/office/officeart/2008/layout/HorizontalMultiLevelHierarchy"/>
    <dgm:cxn modelId="{3C7A4104-AA75-410E-B79A-062DEA58F971}" type="presParOf" srcId="{4CDA1898-34CA-4C3E-8A85-34D0F58C2831}" destId="{34E93178-0A97-4986-B3D9-2D4674171489}" srcOrd="0" destOrd="0" presId="urn:microsoft.com/office/officeart/2008/layout/HorizontalMultiLevelHierarchy"/>
    <dgm:cxn modelId="{666EFEB7-9175-4C48-923E-73EC2171EF68}" type="presParOf" srcId="{4CDA1898-34CA-4C3E-8A85-34D0F58C2831}" destId="{C3D9F450-5C44-4F8E-A4C8-C458F2DEAF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/>
            <a:t>Applications à la </a:t>
          </a:r>
          <a:r>
            <a:rPr lang="fr-FR" b="1" noProof="0" dirty="0" err="1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Création du logiciel </a:t>
          </a:r>
          <a:r>
            <a:rPr lang="fr-FR" b="1" noProof="0" dirty="0"/>
            <a:t>Vernier</a:t>
          </a:r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/>
            <a:t>Diversité des mires pour couvrir plusieurs cas applicatifs</a:t>
          </a:r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</dgm:pt>
    <dgm:pt modelId="{A0AA4C6E-F56D-4030-9E8A-AF04E7ACF962}" type="pres">
      <dgm:prSet presAssocID="{C9E69F3D-CBF6-4EFD-A119-8041E2F4DBC7}" presName="sibTrans" presStyleLbl="sibTrans2D1" presStyleIdx="0" presStyleCnt="3"/>
      <dgm:spPr/>
    </dgm:pt>
    <dgm:pt modelId="{DD19E605-4BA1-4C62-B393-4865FCC50D3D}" type="pres">
      <dgm:prSet presAssocID="{C9E69F3D-CBF6-4EFD-A119-8041E2F4DBC7}" presName="connectorText" presStyleLbl="sibTrans2D1" presStyleIdx="0" presStyleCnt="3"/>
      <dgm:spPr/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</dgm:pt>
    <dgm:pt modelId="{666D7D3F-1037-4F7A-9108-3DB2082AD06F}" type="pres">
      <dgm:prSet presAssocID="{4FF7ADA8-70E7-405A-A1DA-8C8CCE10692D}" presName="sibTrans" presStyleLbl="sibTrans2D1" presStyleIdx="1" presStyleCnt="3"/>
      <dgm:spPr/>
    </dgm:pt>
    <dgm:pt modelId="{DE594EC7-58A4-442A-945D-72BE1E5EA479}" type="pres">
      <dgm:prSet presAssocID="{4FF7ADA8-70E7-405A-A1DA-8C8CCE10692D}" presName="connectorText" presStyleLbl="sibTrans2D1" presStyleIdx="1" presStyleCnt="3"/>
      <dgm:spPr/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</dgm:pt>
    <dgm:pt modelId="{1C8D34FA-6B4A-46F1-9445-D09D9DC23FA9}" type="pres">
      <dgm:prSet presAssocID="{D8590A34-AC2F-485C-AFC9-14FAAEF9C1DD}" presName="sibTrans" presStyleLbl="sibTrans2D1" presStyleIdx="2" presStyleCnt="3"/>
      <dgm:spPr/>
    </dgm:pt>
    <dgm:pt modelId="{F732FA90-8AAF-4DBE-84DC-070A4BD91F10}" type="pres">
      <dgm:prSet presAssocID="{D8590A34-AC2F-485C-AFC9-14FAAEF9C1DD}" presName="connectorText" presStyleLbl="sibTrans2D1" presStyleIdx="2" presStyleCnt="3"/>
      <dgm:spPr/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</dgm:pt>
  </dgm:ptLst>
  <dgm:cxnLst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</dgm:pt>
    <dgm:pt modelId="{9C15EAF3-79E0-4031-A876-9AE0113415F0}" type="pres">
      <dgm:prSet presAssocID="{92192527-9467-4035-B503-B9C93AE41A8D}" presName="rootConnector1" presStyleLbl="node1" presStyleIdx="0" presStyleCnt="0"/>
      <dgm:spPr/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</dgm:pt>
    <dgm:pt modelId="{4AB4E823-121F-4969-AF92-1ACA28EA0976}" type="pres">
      <dgm:prSet presAssocID="{F0EE9E05-5115-421F-AF73-2E070D4E745F}" presName="rootConnector1" presStyleLbl="node1" presStyleIdx="0" presStyleCnt="0"/>
      <dgm:spPr/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</dgm:pt>
    <dgm:pt modelId="{36E608FE-C895-4A1A-A29D-A5AD7A1E1E1E}" type="pres">
      <dgm:prSet presAssocID="{7AC87C20-C0EB-48F9-9ABD-C89C07921E63}" presName="rootConnector1" presStyleLbl="node1" presStyleIdx="0" presStyleCnt="0"/>
      <dgm:spPr/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</dgm:pt>
    <dgm:pt modelId="{02D16579-2D6A-4794-B43B-65F3F6469A2A}" type="pres">
      <dgm:prSet presAssocID="{3C20825D-9DA7-4F52-AB01-7DFBACC56640}" presName="rootConnector1" presStyleLbl="node1" presStyleIdx="0" presStyleCnt="0"/>
      <dgm:spPr/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</dgm:pt>
    <dgm:pt modelId="{5C670192-A776-4071-B310-2F32502C800F}" type="pres">
      <dgm:prSet presAssocID="{DA171320-F8CC-4D18-9BBC-EA3FA14B2D6A}" presName="rootConnector1" presStyleLbl="node1" presStyleIdx="0" presStyleCnt="0"/>
      <dgm:spPr/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</dgm:pt>
    <dgm:pt modelId="{B36A64D8-02FF-400B-94B2-33DEF7222BED}" type="pres">
      <dgm:prSet presAssocID="{A80387B4-470C-4485-91EE-D2AAEE056E65}" presName="rootConnector1" presStyleLbl="node1" presStyleIdx="0" presStyleCnt="0"/>
      <dgm:spPr/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</dgm:pt>
    <dgm:pt modelId="{E5690E4D-31FB-459A-B135-41D568394A50}" type="pres">
      <dgm:prSet presAssocID="{1945C906-E888-471B-A843-DBAF403F5026}" presName="rootConnector1" presStyleLbl="node1" presStyleIdx="0" presStyleCnt="0"/>
      <dgm:spPr/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Mesure planaire seulement</a:t>
          </a:r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215D5D-551C-4BCF-843C-542011CB5CA2}" type="pres">
      <dgm:prSet presAssocID="{6CDA7EA2-3746-478C-A09D-A3B4F696A7F1}" presName="hierRoot1" presStyleCnt="0">
        <dgm:presLayoutVars>
          <dgm:hierBranch val="init"/>
        </dgm:presLayoutVars>
      </dgm:prSet>
      <dgm:spPr/>
    </dgm:pt>
    <dgm:pt modelId="{FDE792AB-A902-436F-A33B-312B6CDB294D}" type="pres">
      <dgm:prSet presAssocID="{6CDA7EA2-3746-478C-A09D-A3B4F696A7F1}" presName="rootComposite1" presStyleCnt="0"/>
      <dgm:spPr/>
    </dgm:pt>
    <dgm:pt modelId="{B7A66CD2-B752-41ED-BAD8-6FAB08468432}" type="pres">
      <dgm:prSet presAssocID="{6CDA7EA2-3746-478C-A09D-A3B4F696A7F1}" presName="rootText1" presStyleLbl="node0" presStyleIdx="0" presStyleCnt="1">
        <dgm:presLayoutVars>
          <dgm:chPref val="3"/>
        </dgm:presLayoutVars>
      </dgm:prSet>
      <dgm:spPr/>
    </dgm:pt>
    <dgm:pt modelId="{E7D7FD83-C420-4766-8344-FCD38F694BDE}" type="pres">
      <dgm:prSet presAssocID="{6CDA7EA2-3746-478C-A09D-A3B4F696A7F1}" presName="rootConnector1" presStyleLbl="node1" presStyleIdx="0" presStyleCnt="0"/>
      <dgm:spPr/>
    </dgm:pt>
    <dgm:pt modelId="{049866EF-8276-4BCB-80D5-95A25E2AA4BB}" type="pres">
      <dgm:prSet presAssocID="{6CDA7EA2-3746-478C-A09D-A3B4F696A7F1}" presName="hierChild2" presStyleCnt="0"/>
      <dgm:spPr/>
    </dgm:pt>
    <dgm:pt modelId="{C914F805-D0E2-4A3C-B000-E57B36548A63}" type="pres">
      <dgm:prSet presAssocID="{FC1D2C80-500F-49C3-A58F-7D1E6075CCD9}" presName="Name37" presStyleLbl="parChTrans1D2" presStyleIdx="0" presStyleCnt="2"/>
      <dgm:spPr/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0" presStyleCnt="2">
        <dgm:presLayoutVars>
          <dgm:chPref val="3"/>
        </dgm:presLayoutVars>
      </dgm:prSet>
      <dgm:spPr/>
    </dgm:pt>
    <dgm:pt modelId="{B7E1F60E-D1F3-4C56-8898-E105043EB271}" type="pres">
      <dgm:prSet presAssocID="{929C3F41-9246-415F-828D-79934AFABD82}" presName="rootConnector" presStyleLbl="node2" presStyleIdx="0" presStyleCnt="2"/>
      <dgm:spPr/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1" presStyleCnt="2"/>
      <dgm:spPr/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1" presStyleCnt="2">
        <dgm:presLayoutVars>
          <dgm:chPref val="3"/>
        </dgm:presLayoutVars>
      </dgm:prSet>
      <dgm:spPr/>
    </dgm:pt>
    <dgm:pt modelId="{D7D57DD3-BD2B-47EC-B422-28EC7FBD3607}" type="pres">
      <dgm:prSet presAssocID="{2E53E7AB-F970-463F-B713-1BD0A25E02BC}" presName="rootConnector" presStyleLbl="node2" presStyleIdx="1" presStyleCnt="2"/>
      <dgm:spPr/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633C9828-D6C4-4359-8C89-5E9A0C5DAF48}" type="pres">
      <dgm:prSet presAssocID="{6CDA7EA2-3746-478C-A09D-A3B4F696A7F1}" presName="hierChild3" presStyleCnt="0"/>
      <dgm:spPr/>
    </dgm:pt>
  </dgm:ptLst>
  <dgm:cxnLst>
    <dgm:cxn modelId="{61570515-11BD-4C46-A64A-3F29C4BA2A13}" srcId="{6CDA7EA2-3746-478C-A09D-A3B4F696A7F1}" destId="{2E53E7AB-F970-463F-B713-1BD0A25E02BC}" srcOrd="1" destOrd="0" parTransId="{8DDE4068-A443-48A6-9EC4-A035618F2DC0}" sibTransId="{E213C52A-AEBB-4F2F-B218-935C8B54E0EB}"/>
    <dgm:cxn modelId="{77C30617-4903-4332-8598-48180554B88E}" srcId="{6CDA7EA2-3746-478C-A09D-A3B4F696A7F1}" destId="{929C3F41-9246-415F-828D-79934AFABD82}" srcOrd="0" destOrd="0" parTransId="{FC1D2C80-500F-49C3-A58F-7D1E6075CCD9}" sibTransId="{08B2C6ED-7B30-418A-A84F-CACBCA7211BB}"/>
    <dgm:cxn modelId="{CE92B11B-461A-4302-81B8-7FAB4DEE85AB}" srcId="{82E62AD6-473F-46BC-9BE4-4638D1CEFA53}" destId="{6CDA7EA2-3746-478C-A09D-A3B4F696A7F1}" srcOrd="0" destOrd="0" parTransId="{B36FBD80-457C-4531-9E75-0FD982F920E2}" sibTransId="{68494189-807F-4FDC-A3C6-7E06CD0F9915}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9776666C-B991-4E5E-A7F9-94DC09691C22}" type="presOf" srcId="{8DDE4068-A443-48A6-9EC4-A035618F2DC0}" destId="{A00FC95B-02DF-4D1E-868D-8A1492E5417A}" srcOrd="0" destOrd="0" presId="urn:microsoft.com/office/officeart/2005/8/layout/orgChart1"/>
    <dgm:cxn modelId="{5419F24C-E10F-477D-864D-6BDB25075B75}" type="presOf" srcId="{6CDA7EA2-3746-478C-A09D-A3B4F696A7F1}" destId="{E7D7FD83-C420-4766-8344-FCD38F694BDE}" srcOrd="1" destOrd="0" presId="urn:microsoft.com/office/officeart/2005/8/layout/orgChart1"/>
    <dgm:cxn modelId="{815DC881-0E51-4391-B41D-9FA5A57FA541}" type="presOf" srcId="{FC1D2C80-500F-49C3-A58F-7D1E6075CCD9}" destId="{C914F805-D0E2-4A3C-B000-E57B36548A63}" srcOrd="0" destOrd="0" presId="urn:microsoft.com/office/officeart/2005/8/layout/orgChart1"/>
    <dgm:cxn modelId="{6679ECC3-0903-4726-BA60-4DE8EC52425E}" type="presOf" srcId="{2E53E7AB-F970-463F-B713-1BD0A25E02BC}" destId="{D7D57DD3-BD2B-47EC-B422-28EC7FBD3607}" srcOrd="1" destOrd="0" presId="urn:microsoft.com/office/officeart/2005/8/layout/orgChart1"/>
    <dgm:cxn modelId="{FEFE1DC7-DCC5-4633-ABFD-87B885E94407}" type="presOf" srcId="{6CDA7EA2-3746-478C-A09D-A3B4F696A7F1}" destId="{B7A66CD2-B752-41ED-BAD8-6FAB08468432}" srcOrd="0" destOrd="0" presId="urn:microsoft.com/office/officeart/2005/8/layout/orgChart1"/>
    <dgm:cxn modelId="{FCD7E0EE-94A0-49E4-BB97-B767DB125DCE}" type="presOf" srcId="{2E53E7AB-F970-463F-B713-1BD0A25E02BC}" destId="{C1F9FF3C-5101-4647-9612-5BBB03FF22F8}" srcOrd="0" destOrd="0" presId="urn:microsoft.com/office/officeart/2005/8/layout/orgChart1"/>
    <dgm:cxn modelId="{E1BB82EF-B0CE-4FFE-BC57-1977F4D6A8A2}" type="presOf" srcId="{929C3F41-9246-415F-828D-79934AFABD82}" destId="{90C96426-7315-4E58-882A-14D445CEAA0C}" srcOrd="0" destOrd="0" presId="urn:microsoft.com/office/officeart/2005/8/layout/orgChart1"/>
    <dgm:cxn modelId="{150012F8-451A-4A21-A3DC-517E27BEFF1F}" type="presOf" srcId="{929C3F41-9246-415F-828D-79934AFABD82}" destId="{B7E1F60E-D1F3-4C56-8898-E105043EB271}" srcOrd="1" destOrd="0" presId="urn:microsoft.com/office/officeart/2005/8/layout/orgChart1"/>
    <dgm:cxn modelId="{AD096AC8-CA1D-4678-BBEB-8D945BEEC156}" type="presParOf" srcId="{2886B73A-220B-412D-A6FC-B8835245AD34}" destId="{03215D5D-551C-4BCF-843C-542011CB5CA2}" srcOrd="0" destOrd="0" presId="urn:microsoft.com/office/officeart/2005/8/layout/orgChart1"/>
    <dgm:cxn modelId="{B1A22120-56E3-4790-86B5-6E56BCAFC27D}" type="presParOf" srcId="{03215D5D-551C-4BCF-843C-542011CB5CA2}" destId="{FDE792AB-A902-436F-A33B-312B6CDB294D}" srcOrd="0" destOrd="0" presId="urn:microsoft.com/office/officeart/2005/8/layout/orgChart1"/>
    <dgm:cxn modelId="{D5E439AD-0525-45D4-8487-02240AF7A495}" type="presParOf" srcId="{FDE792AB-A902-436F-A33B-312B6CDB294D}" destId="{B7A66CD2-B752-41ED-BAD8-6FAB08468432}" srcOrd="0" destOrd="0" presId="urn:microsoft.com/office/officeart/2005/8/layout/orgChart1"/>
    <dgm:cxn modelId="{31983D94-EA49-450E-9D43-1A1E84990C70}" type="presParOf" srcId="{FDE792AB-A902-436F-A33B-312B6CDB294D}" destId="{E7D7FD83-C420-4766-8344-FCD38F694BDE}" srcOrd="1" destOrd="0" presId="urn:microsoft.com/office/officeart/2005/8/layout/orgChart1"/>
    <dgm:cxn modelId="{6525DC3A-486D-4EB5-BD0D-A6D978479C66}" type="presParOf" srcId="{03215D5D-551C-4BCF-843C-542011CB5CA2}" destId="{049866EF-8276-4BCB-80D5-95A25E2AA4BB}" srcOrd="1" destOrd="0" presId="urn:microsoft.com/office/officeart/2005/8/layout/orgChart1"/>
    <dgm:cxn modelId="{3BE70EE9-D504-4F82-959C-FAE0270023AB}" type="presParOf" srcId="{049866EF-8276-4BCB-80D5-95A25E2AA4BB}" destId="{C914F805-D0E2-4A3C-B000-E57B36548A63}" srcOrd="0" destOrd="0" presId="urn:microsoft.com/office/officeart/2005/8/layout/orgChart1"/>
    <dgm:cxn modelId="{6446A294-D26A-4E42-B396-80FC6DA6EC68}" type="presParOf" srcId="{049866EF-8276-4BCB-80D5-95A25E2AA4BB}" destId="{E30DE813-9C5E-4C90-A655-1A2F75161A65}" srcOrd="1" destOrd="0" presId="urn:microsoft.com/office/officeart/2005/8/layout/orgChart1"/>
    <dgm:cxn modelId="{0EFBF2DE-A747-4451-B579-4D28298B7EE8}" type="presParOf" srcId="{E30DE813-9C5E-4C90-A655-1A2F75161A65}" destId="{7DB5C4FE-1297-4904-A993-87C45CDBA219}" srcOrd="0" destOrd="0" presId="urn:microsoft.com/office/officeart/2005/8/layout/orgChart1"/>
    <dgm:cxn modelId="{05F95244-5233-4552-B59C-138B07B25CC5}" type="presParOf" srcId="{7DB5C4FE-1297-4904-A993-87C45CDBA219}" destId="{90C96426-7315-4E58-882A-14D445CEAA0C}" srcOrd="0" destOrd="0" presId="urn:microsoft.com/office/officeart/2005/8/layout/orgChart1"/>
    <dgm:cxn modelId="{DD0588CD-5F6B-4ABC-A906-3BA3E63781D6}" type="presParOf" srcId="{7DB5C4FE-1297-4904-A993-87C45CDBA219}" destId="{B7E1F60E-D1F3-4C56-8898-E105043EB271}" srcOrd="1" destOrd="0" presId="urn:microsoft.com/office/officeart/2005/8/layout/orgChart1"/>
    <dgm:cxn modelId="{6850AE41-D5B1-4DBB-B753-EF0E4F91C70F}" type="presParOf" srcId="{E30DE813-9C5E-4C90-A655-1A2F75161A65}" destId="{6330C68A-6B09-4807-A36F-078D06D04D34}" srcOrd="1" destOrd="0" presId="urn:microsoft.com/office/officeart/2005/8/layout/orgChart1"/>
    <dgm:cxn modelId="{40412FEE-D727-4239-8230-DCEB9ED8E570}" type="presParOf" srcId="{E30DE813-9C5E-4C90-A655-1A2F75161A65}" destId="{DD868702-0A00-415B-9AFA-5E42D20CE9A3}" srcOrd="2" destOrd="0" presId="urn:microsoft.com/office/officeart/2005/8/layout/orgChart1"/>
    <dgm:cxn modelId="{42C63CEB-629A-41C0-A944-E457366339FC}" type="presParOf" srcId="{049866EF-8276-4BCB-80D5-95A25E2AA4BB}" destId="{A00FC95B-02DF-4D1E-868D-8A1492E5417A}" srcOrd="2" destOrd="0" presId="urn:microsoft.com/office/officeart/2005/8/layout/orgChart1"/>
    <dgm:cxn modelId="{D59E40E9-C99B-47C8-A6BD-E969DF8C4155}" type="presParOf" srcId="{049866EF-8276-4BCB-80D5-95A25E2AA4BB}" destId="{ED0BB7D1-63F7-45EC-9ABE-9F6AEC9B22EA}" srcOrd="3" destOrd="0" presId="urn:microsoft.com/office/officeart/2005/8/layout/orgChart1"/>
    <dgm:cxn modelId="{8F072DD8-5BAB-44DA-B2A5-D432FADDA9A4}" type="presParOf" srcId="{ED0BB7D1-63F7-45EC-9ABE-9F6AEC9B22EA}" destId="{FCC9A4BF-9EAD-4652-8692-077375C68450}" srcOrd="0" destOrd="0" presId="urn:microsoft.com/office/officeart/2005/8/layout/orgChart1"/>
    <dgm:cxn modelId="{460EC044-8FF8-4A4D-94B3-DFD9091261A9}" type="presParOf" srcId="{FCC9A4BF-9EAD-4652-8692-077375C68450}" destId="{C1F9FF3C-5101-4647-9612-5BBB03FF22F8}" srcOrd="0" destOrd="0" presId="urn:microsoft.com/office/officeart/2005/8/layout/orgChart1"/>
    <dgm:cxn modelId="{A79CADAF-2C31-4282-B0CE-625F895CE572}" type="presParOf" srcId="{FCC9A4BF-9EAD-4652-8692-077375C68450}" destId="{D7D57DD3-BD2B-47EC-B422-28EC7FBD3607}" srcOrd="1" destOrd="0" presId="urn:microsoft.com/office/officeart/2005/8/layout/orgChart1"/>
    <dgm:cxn modelId="{089C2D1F-2F2D-467C-9D87-52500EB88C14}" type="presParOf" srcId="{ED0BB7D1-63F7-45EC-9ABE-9F6AEC9B22EA}" destId="{F8D06186-4EB0-409E-BC2C-C3BA8D7D09E6}" srcOrd="1" destOrd="0" presId="urn:microsoft.com/office/officeart/2005/8/layout/orgChart1"/>
    <dgm:cxn modelId="{04DA7744-318C-4A1A-BDE9-2CDFC225C059}" type="presParOf" srcId="{ED0BB7D1-63F7-45EC-9ABE-9F6AEC9B22EA}" destId="{85A5CBC6-F139-44B6-A7AD-3232D4E0DA94}" srcOrd="2" destOrd="0" presId="urn:microsoft.com/office/officeart/2005/8/layout/orgChart1"/>
    <dgm:cxn modelId="{40C03C4E-F6B7-4D08-9990-26E89700D66D}" type="presParOf" srcId="{03215D5D-551C-4BCF-843C-542011CB5CA2}" destId="{633C9828-D6C4-4359-8C89-5E9A0C5DAF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422836" y="2127970"/>
          <a:ext cx="346222" cy="659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111" y="0"/>
              </a:lnTo>
              <a:lnTo>
                <a:pt x="173111" y="659721"/>
              </a:lnTo>
              <a:lnTo>
                <a:pt x="346222" y="659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577321" y="2439204"/>
        <a:ext cx="37252" cy="37252"/>
      </dsp:txXfrm>
    </dsp:sp>
    <dsp:sp modelId="{3B285FC5-C746-4ED6-8DAC-11D836FBF6CC}">
      <dsp:nvSpPr>
        <dsp:cNvPr id="0" name=""/>
        <dsp:cNvSpPr/>
      </dsp:nvSpPr>
      <dsp:spPr>
        <a:xfrm>
          <a:off x="422836" y="2082249"/>
          <a:ext cx="3462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22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587291" y="2119314"/>
        <a:ext cx="17311" cy="17311"/>
      </dsp:txXfrm>
    </dsp:sp>
    <dsp:sp modelId="{48C0D4B4-168E-4274-8E96-FF62CDB19354}">
      <dsp:nvSpPr>
        <dsp:cNvPr id="0" name=""/>
        <dsp:cNvSpPr/>
      </dsp:nvSpPr>
      <dsp:spPr>
        <a:xfrm>
          <a:off x="422836" y="1468248"/>
          <a:ext cx="346222" cy="659721"/>
        </a:xfrm>
        <a:custGeom>
          <a:avLst/>
          <a:gdLst/>
          <a:ahLst/>
          <a:cxnLst/>
          <a:rect l="0" t="0" r="0" b="0"/>
          <a:pathLst>
            <a:path>
              <a:moveTo>
                <a:pt x="0" y="659721"/>
              </a:moveTo>
              <a:lnTo>
                <a:pt x="173111" y="659721"/>
              </a:lnTo>
              <a:lnTo>
                <a:pt x="173111" y="0"/>
              </a:lnTo>
              <a:lnTo>
                <a:pt x="34622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577321" y="1779482"/>
        <a:ext cx="37252" cy="37252"/>
      </dsp:txXfrm>
    </dsp:sp>
    <dsp:sp modelId="{659A53E1-0E9F-49EB-9C3A-A71F18CCA5E2}">
      <dsp:nvSpPr>
        <dsp:cNvPr id="0" name=""/>
        <dsp:cNvSpPr/>
      </dsp:nvSpPr>
      <dsp:spPr>
        <a:xfrm rot="16200000">
          <a:off x="-1005879" y="1917587"/>
          <a:ext cx="2436665" cy="420765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noProof="0" dirty="0"/>
            <a:t>Microrobotique</a:t>
          </a:r>
        </a:p>
      </dsp:txBody>
      <dsp:txXfrm>
        <a:off x="-1005879" y="1917587"/>
        <a:ext cx="2436665" cy="420765"/>
      </dsp:txXfrm>
    </dsp:sp>
    <dsp:sp modelId="{D601D781-18AA-49B3-95B2-DBDE13523A8D}">
      <dsp:nvSpPr>
        <dsp:cNvPr id="0" name=""/>
        <dsp:cNvSpPr/>
      </dsp:nvSpPr>
      <dsp:spPr>
        <a:xfrm>
          <a:off x="769058" y="1204359"/>
          <a:ext cx="1731110" cy="527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Assemblage</a:t>
          </a:r>
        </a:p>
      </dsp:txBody>
      <dsp:txXfrm>
        <a:off x="769058" y="1204359"/>
        <a:ext cx="1731110" cy="527777"/>
      </dsp:txXfrm>
    </dsp:sp>
    <dsp:sp modelId="{E8EB7AE2-32D7-4780-B504-59EECC9EBEB3}">
      <dsp:nvSpPr>
        <dsp:cNvPr id="0" name=""/>
        <dsp:cNvSpPr/>
      </dsp:nvSpPr>
      <dsp:spPr>
        <a:xfrm>
          <a:off x="769058" y="1864081"/>
          <a:ext cx="1731110" cy="527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Caractérisation</a:t>
          </a:r>
        </a:p>
      </dsp:txBody>
      <dsp:txXfrm>
        <a:off x="769058" y="1864081"/>
        <a:ext cx="1731110" cy="527777"/>
      </dsp:txXfrm>
    </dsp:sp>
    <dsp:sp modelId="{6AF07B56-5F36-4F55-A277-8BCF38A385F0}">
      <dsp:nvSpPr>
        <dsp:cNvPr id="0" name=""/>
        <dsp:cNvSpPr/>
      </dsp:nvSpPr>
      <dsp:spPr>
        <a:xfrm>
          <a:off x="769058" y="2523803"/>
          <a:ext cx="1731110" cy="52777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Contrôle</a:t>
          </a:r>
        </a:p>
      </dsp:txBody>
      <dsp:txXfrm>
        <a:off x="769058" y="2523803"/>
        <a:ext cx="1731110" cy="5277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12300" y="1590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9633" y="18923"/>
        <a:ext cx="2295299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12300" y="889258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Difficulté de mettre des capteurs physiques</a:t>
          </a:r>
        </a:p>
      </dsp:txBody>
      <dsp:txXfrm>
        <a:off x="929633" y="906591"/>
        <a:ext cx="2295299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12300" y="1776926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position directement sur la plateforme centrale</a:t>
          </a:r>
        </a:p>
      </dsp:txBody>
      <dsp:txXfrm>
        <a:off x="929633" y="1794259"/>
        <a:ext cx="2295299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12300" y="2664594"/>
          <a:ext cx="2329965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9633" y="2681927"/>
        <a:ext cx="2295299" cy="5571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Difficulté de mettre des capteurs physiques</a:t>
          </a:r>
        </a:p>
      </dsp:txBody>
      <dsp:txXfrm>
        <a:off x="919641" y="906591"/>
        <a:ext cx="2315284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1794259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>
              <a:solidFill>
                <a:srgbClr val="E63946"/>
              </a:solidFill>
            </a:rPr>
            <a:t>Mesure de pose 3D</a:t>
          </a:r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Analyse spectrale des mires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Résolution </a:t>
          </a:r>
          <a:br>
            <a:rPr lang="fr-FR" sz="1800" b="1" kern="1200" noProof="0" dirty="0"/>
          </a:br>
          <a:r>
            <a:rPr lang="fr-FR" sz="1800" b="1" kern="1200" noProof="0" dirty="0"/>
            <a:t>4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/>
            <a:t> </a:t>
          </a:r>
          <a:br>
            <a:rPr lang="fr-FR" sz="1800" b="1" kern="1200" noProof="0" dirty="0"/>
          </a:br>
          <a:r>
            <a:rPr lang="fr-FR" sz="1800" b="1" kern="1200" noProof="0" dirty="0"/>
            <a:t>120 </a:t>
          </a:r>
          <a:r>
            <a:rPr lang="fr-FR" sz="1800" b="1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Extension à une plage centimétrique</a:t>
          </a:r>
          <a:endParaRPr lang="fr-FR" sz="1800" kern="1200" noProof="0" dirty="0"/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Encodage de la mire</a:t>
          </a:r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Plage de 10x10 cm</a:t>
          </a:r>
          <a:r>
            <a:rPr lang="fr-FR" sz="18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87245A84-0BAB-4DBA-A65F-05764EA62501}">
      <dsp:nvSpPr>
        <dsp:cNvPr id="0" name=""/>
        <dsp:cNvSpPr/>
      </dsp:nvSpPr>
      <dsp:spPr>
        <a:xfrm>
          <a:off x="360457" y="4050767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Plage variable selon taille du code</a:t>
          </a:r>
          <a:endParaRPr lang="fr-FR" sz="1800" kern="1200" noProof="0" dirty="0"/>
        </a:p>
      </dsp:txBody>
      <dsp:txXfrm>
        <a:off x="389285" y="4079595"/>
        <a:ext cx="1713994" cy="92659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Robustesse aux conditions d’imagerie défavorables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Segmentation en </a:t>
          </a:r>
          <a:r>
            <a:rPr lang="fr-FR" sz="1800" kern="1200" noProof="0" dirty="0" err="1"/>
            <a:t>imagette</a:t>
          </a:r>
          <a:r>
            <a:rPr lang="fr-FR" sz="1800" kern="1200" noProof="0" dirty="0"/>
            <a:t> de phase</a:t>
          </a:r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Flou, bruit, occultation, éclairage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061736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4001161"/>
        <a:ext cx="265748" cy="258365"/>
      </dsp:txXfrm>
    </dsp:sp>
    <dsp:sp modelId="{62131FC7-FF49-4AAA-8B19-A287AAFC8380}">
      <dsp:nvSpPr>
        <dsp:cNvPr id="0" name=""/>
        <dsp:cNvSpPr/>
      </dsp:nvSpPr>
      <dsp:spPr>
        <a:xfrm>
          <a:off x="89789" y="4431771"/>
          <a:ext cx="2312987" cy="9842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 noProof="0" dirty="0"/>
        </a:p>
      </dsp:txBody>
      <dsp:txXfrm>
        <a:off x="118617" y="4460599"/>
        <a:ext cx="2255331" cy="9265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89789" y="2645"/>
          <a:ext cx="2312987" cy="984250"/>
        </a:xfrm>
        <a:prstGeom prst="roundRect">
          <a:avLst>
            <a:gd name="adj" fmla="val 10000"/>
          </a:avLst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Applications à la </a:t>
          </a:r>
          <a:r>
            <a:rPr lang="fr-FR" sz="1800" b="1" kern="1200" noProof="0" dirty="0" err="1"/>
            <a:t>microrobotique</a:t>
          </a:r>
          <a:endParaRPr lang="fr-FR" sz="1800" kern="1200" noProof="0" dirty="0"/>
        </a:p>
      </dsp:txBody>
      <dsp:txXfrm>
        <a:off x="118617" y="31473"/>
        <a:ext cx="2255331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89789" y="1479020"/>
          <a:ext cx="2312987" cy="98425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Création du logiciel </a:t>
          </a:r>
          <a:r>
            <a:rPr lang="fr-FR" sz="1800" b="1" kern="1200" noProof="0" dirty="0"/>
            <a:t>Vernier</a:t>
          </a:r>
        </a:p>
      </dsp:txBody>
      <dsp:txXfrm>
        <a:off x="118617" y="1507848"/>
        <a:ext cx="2255331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89789" y="2955396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Méthode polyvalente</a:t>
          </a:r>
          <a:endParaRPr lang="fr-FR" sz="1800" kern="1200" noProof="0" dirty="0"/>
        </a:p>
      </dsp:txBody>
      <dsp:txXfrm>
        <a:off x="118617" y="2984224"/>
        <a:ext cx="2255331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4612" y="3773750"/>
          <a:ext cx="8334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noProof="0" dirty="0"/>
        </a:p>
      </dsp:txBody>
      <dsp:txXfrm rot="-5400000">
        <a:off x="1113409" y="3953535"/>
        <a:ext cx="265748" cy="58339"/>
      </dsp:txXfrm>
    </dsp:sp>
    <dsp:sp modelId="{62131FC7-FF49-4AAA-8B19-A287AAFC8380}">
      <dsp:nvSpPr>
        <dsp:cNvPr id="0" name=""/>
        <dsp:cNvSpPr/>
      </dsp:nvSpPr>
      <dsp:spPr>
        <a:xfrm>
          <a:off x="89789" y="4050767"/>
          <a:ext cx="2312987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Diversité des mires pour couvrir plusieurs cas applicatifs</a:t>
          </a:r>
        </a:p>
      </dsp:txBody>
      <dsp:txXfrm>
        <a:off x="118617" y="4079595"/>
        <a:ext cx="2255331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FD13-D218-44C3-9D7B-0697E447DA9F}">
      <dsp:nvSpPr>
        <dsp:cNvPr id="0" name=""/>
        <dsp:cNvSpPr/>
      </dsp:nvSpPr>
      <dsp:spPr>
        <a:xfrm>
          <a:off x="1746493" y="1443064"/>
          <a:ext cx="349188" cy="665373"/>
        </a:xfrm>
        <a:custGeom>
          <a:avLst/>
          <a:gdLst/>
          <a:ahLst/>
          <a:cxnLst/>
          <a:rect l="0" t="0" r="0" b="0"/>
          <a:pathLst>
            <a:path>
              <a:moveTo>
                <a:pt x="349188" y="0"/>
              </a:moveTo>
              <a:lnTo>
                <a:pt x="174594" y="0"/>
              </a:lnTo>
              <a:lnTo>
                <a:pt x="174594" y="665373"/>
              </a:lnTo>
              <a:lnTo>
                <a:pt x="0" y="6653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1902301" y="1756964"/>
        <a:ext cx="37571" cy="37571"/>
      </dsp:txXfrm>
    </dsp:sp>
    <dsp:sp modelId="{3B285FC5-C746-4ED6-8DAC-11D836FBF6CC}">
      <dsp:nvSpPr>
        <dsp:cNvPr id="0" name=""/>
        <dsp:cNvSpPr/>
      </dsp:nvSpPr>
      <dsp:spPr>
        <a:xfrm>
          <a:off x="1746493" y="1397343"/>
          <a:ext cx="349188" cy="91440"/>
        </a:xfrm>
        <a:custGeom>
          <a:avLst/>
          <a:gdLst/>
          <a:ahLst/>
          <a:cxnLst/>
          <a:rect l="0" t="0" r="0" b="0"/>
          <a:pathLst>
            <a:path>
              <a:moveTo>
                <a:pt x="349188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1912358" y="1434334"/>
        <a:ext cx="17459" cy="17459"/>
      </dsp:txXfrm>
    </dsp:sp>
    <dsp:sp modelId="{48C0D4B4-168E-4274-8E96-FF62CDB19354}">
      <dsp:nvSpPr>
        <dsp:cNvPr id="0" name=""/>
        <dsp:cNvSpPr/>
      </dsp:nvSpPr>
      <dsp:spPr>
        <a:xfrm>
          <a:off x="1746493" y="777690"/>
          <a:ext cx="349188" cy="665373"/>
        </a:xfrm>
        <a:custGeom>
          <a:avLst/>
          <a:gdLst/>
          <a:ahLst/>
          <a:cxnLst/>
          <a:rect l="0" t="0" r="0" b="0"/>
          <a:pathLst>
            <a:path>
              <a:moveTo>
                <a:pt x="349188" y="665373"/>
              </a:moveTo>
              <a:lnTo>
                <a:pt x="174594" y="665373"/>
              </a:lnTo>
              <a:lnTo>
                <a:pt x="174594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" kern="1200" noProof="0" dirty="0"/>
        </a:p>
      </dsp:txBody>
      <dsp:txXfrm>
        <a:off x="1902301" y="1091591"/>
        <a:ext cx="37571" cy="37571"/>
      </dsp:txXfrm>
    </dsp:sp>
    <dsp:sp modelId="{659A53E1-0E9F-49EB-9C3A-A71F18CCA5E2}">
      <dsp:nvSpPr>
        <dsp:cNvPr id="0" name=""/>
        <dsp:cNvSpPr/>
      </dsp:nvSpPr>
      <dsp:spPr>
        <a:xfrm rot="5400000">
          <a:off x="1079096" y="1230878"/>
          <a:ext cx="2457540" cy="424370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Mesure par vision</a:t>
          </a:r>
        </a:p>
      </dsp:txBody>
      <dsp:txXfrm>
        <a:off x="1079096" y="1230878"/>
        <a:ext cx="2457540" cy="424370"/>
      </dsp:txXfrm>
    </dsp:sp>
    <dsp:sp modelId="{D601D781-18AA-49B3-95B2-DBDE13523A8D}">
      <dsp:nvSpPr>
        <dsp:cNvPr id="0" name=""/>
        <dsp:cNvSpPr/>
      </dsp:nvSpPr>
      <dsp:spPr>
        <a:xfrm>
          <a:off x="553" y="511540"/>
          <a:ext cx="1745940" cy="53229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/>
            <a:t>Sans contact</a:t>
          </a:r>
        </a:p>
      </dsp:txBody>
      <dsp:txXfrm>
        <a:off x="553" y="511540"/>
        <a:ext cx="1745940" cy="532298"/>
      </dsp:txXfrm>
    </dsp:sp>
    <dsp:sp modelId="{E8EB7AE2-32D7-4780-B504-59EECC9EBEB3}">
      <dsp:nvSpPr>
        <dsp:cNvPr id="0" name=""/>
        <dsp:cNvSpPr/>
      </dsp:nvSpPr>
      <dsp:spPr>
        <a:xfrm>
          <a:off x="553" y="1176914"/>
          <a:ext cx="1745940" cy="53229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/>
            <a:t>Mesure sur zone d’intérêt</a:t>
          </a:r>
        </a:p>
      </dsp:txBody>
      <dsp:txXfrm>
        <a:off x="553" y="1176914"/>
        <a:ext cx="1745940" cy="532298"/>
      </dsp:txXfrm>
    </dsp:sp>
    <dsp:sp modelId="{34E93178-0A97-4986-B3D9-2D4674171489}">
      <dsp:nvSpPr>
        <dsp:cNvPr id="0" name=""/>
        <dsp:cNvSpPr/>
      </dsp:nvSpPr>
      <dsp:spPr>
        <a:xfrm>
          <a:off x="553" y="1842288"/>
          <a:ext cx="1745940" cy="532298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 multi-DDL</a:t>
          </a:r>
        </a:p>
      </dsp:txBody>
      <dsp:txXfrm>
        <a:off x="553" y="1842288"/>
        <a:ext cx="1745940" cy="532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ED42-5B90-435A-A15B-752430022AB3}">
      <dsp:nvSpPr>
        <dsp:cNvPr id="0" name=""/>
        <dsp:cNvSpPr/>
      </dsp:nvSpPr>
      <dsp:spPr>
        <a:xfrm>
          <a:off x="530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Mesure de pose 3D</a:t>
          </a:r>
        </a:p>
      </dsp:txBody>
      <dsp:txXfrm>
        <a:off x="5307" y="1124321"/>
        <a:ext cx="2213690" cy="1106845"/>
      </dsp:txXfrm>
    </dsp:sp>
    <dsp:sp modelId="{406FD1AC-486B-41AC-A55C-7C5B144E4F90}">
      <dsp:nvSpPr>
        <dsp:cNvPr id="0" name=""/>
        <dsp:cNvSpPr/>
      </dsp:nvSpPr>
      <dsp:spPr>
        <a:xfrm>
          <a:off x="268387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/>
            <a:t>Extension à une plage centimétrique</a:t>
          </a:r>
          <a:endParaRPr lang="fr-FR" sz="2000" b="1" kern="1200" noProof="0" dirty="0"/>
        </a:p>
      </dsp:txBody>
      <dsp:txXfrm>
        <a:off x="2683872" y="1124321"/>
        <a:ext cx="2213690" cy="1106845"/>
      </dsp:txXfrm>
    </dsp:sp>
    <dsp:sp modelId="{16E27E4B-1827-486D-937B-D6E741B685A9}">
      <dsp:nvSpPr>
        <dsp:cNvPr id="0" name=""/>
        <dsp:cNvSpPr/>
      </dsp:nvSpPr>
      <dsp:spPr>
        <a:xfrm>
          <a:off x="5362437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Robustesse aux conditions d’imagerie défavorables</a:t>
          </a:r>
        </a:p>
      </dsp:txBody>
      <dsp:txXfrm>
        <a:off x="5362437" y="1124321"/>
        <a:ext cx="2213690" cy="1106845"/>
      </dsp:txXfrm>
    </dsp:sp>
    <dsp:sp modelId="{19D4E352-B21F-46D5-A8F5-C51B83AC61B6}">
      <dsp:nvSpPr>
        <dsp:cNvPr id="0" name=""/>
        <dsp:cNvSpPr/>
      </dsp:nvSpPr>
      <dsp:spPr>
        <a:xfrm>
          <a:off x="8041002" y="1124321"/>
          <a:ext cx="2213690" cy="1106845"/>
        </a:xfrm>
        <a:prstGeom prst="rect">
          <a:avLst/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/>
            <a:t>Applications à la microrobotique</a:t>
          </a:r>
        </a:p>
      </dsp:txBody>
      <dsp:txXfrm>
        <a:off x="8041002" y="1124321"/>
        <a:ext cx="2213690" cy="110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FC95B-02DF-4D1E-868D-8A1492E5417A}">
      <dsp:nvSpPr>
        <dsp:cNvPr id="0" name=""/>
        <dsp:cNvSpPr/>
      </dsp:nvSpPr>
      <dsp:spPr>
        <a:xfrm>
          <a:off x="2685066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03"/>
              </a:lnTo>
              <a:lnTo>
                <a:pt x="1271096" y="220603"/>
              </a:lnTo>
              <a:lnTo>
                <a:pt x="1271096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4F805-D0E2-4A3C-B000-E57B36548A63}">
      <dsp:nvSpPr>
        <dsp:cNvPr id="0" name=""/>
        <dsp:cNvSpPr/>
      </dsp:nvSpPr>
      <dsp:spPr>
        <a:xfrm>
          <a:off x="1413970" y="1050994"/>
          <a:ext cx="1271096" cy="441207"/>
        </a:xfrm>
        <a:custGeom>
          <a:avLst/>
          <a:gdLst/>
          <a:ahLst/>
          <a:cxnLst/>
          <a:rect l="0" t="0" r="0" b="0"/>
          <a:pathLst>
            <a:path>
              <a:moveTo>
                <a:pt x="1271096" y="0"/>
              </a:moveTo>
              <a:lnTo>
                <a:pt x="1271096" y="220603"/>
              </a:lnTo>
              <a:lnTo>
                <a:pt x="0" y="220603"/>
              </a:lnTo>
              <a:lnTo>
                <a:pt x="0" y="441207"/>
              </a:lnTo>
            </a:path>
          </a:pathLst>
        </a:custGeom>
        <a:noFill/>
        <a:ln w="12700" cap="flat" cmpd="sng" algn="ctr">
          <a:solidFill>
            <a:srgbClr val="E639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66CD2-B752-41ED-BAD8-6FAB08468432}">
      <dsp:nvSpPr>
        <dsp:cNvPr id="0" name=""/>
        <dsp:cNvSpPr/>
      </dsp:nvSpPr>
      <dsp:spPr>
        <a:xfrm>
          <a:off x="1634573" y="5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Mesure planaire seulement</a:t>
          </a:r>
        </a:p>
      </dsp:txBody>
      <dsp:txXfrm>
        <a:off x="1634573" y="502"/>
        <a:ext cx="2100985" cy="1050492"/>
      </dsp:txXfrm>
    </dsp:sp>
    <dsp:sp modelId="{90C96426-7315-4E58-882A-14D445CEAA0C}">
      <dsp:nvSpPr>
        <dsp:cNvPr id="0" name=""/>
        <dsp:cNvSpPr/>
      </dsp:nvSpPr>
      <dsp:spPr>
        <a:xfrm>
          <a:off x="363477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Faible plage de mesure</a:t>
          </a:r>
        </a:p>
      </dsp:txBody>
      <dsp:txXfrm>
        <a:off x="363477" y="1492202"/>
        <a:ext cx="2100985" cy="1050492"/>
      </dsp:txXfrm>
    </dsp:sp>
    <dsp:sp modelId="{C1F9FF3C-5101-4647-9612-5BBB03FF22F8}">
      <dsp:nvSpPr>
        <dsp:cNvPr id="0" name=""/>
        <dsp:cNvSpPr/>
      </dsp:nvSpPr>
      <dsp:spPr>
        <a:xfrm>
          <a:off x="2905670" y="1492202"/>
          <a:ext cx="2100985" cy="1050492"/>
        </a:xfrm>
        <a:prstGeom prst="rect">
          <a:avLst/>
        </a:prstGeom>
        <a:solidFill>
          <a:srgbClr val="E639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noProof="0" dirty="0"/>
            <a:t>Faible robustesse en microscopie</a:t>
          </a:r>
        </a:p>
      </dsp:txBody>
      <dsp:txXfrm>
        <a:off x="2905670" y="1492202"/>
        <a:ext cx="2100985" cy="1050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1161211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Éclairage variable</a:t>
          </a:r>
        </a:p>
      </dsp:txBody>
      <dsp:txXfrm>
        <a:off x="0" y="1161211"/>
        <a:ext cx="1030955" cy="618573"/>
      </dsp:txXfrm>
    </dsp:sp>
    <dsp:sp modelId="{C7EC751B-E395-4D6F-A450-81450F57F06F}">
      <dsp:nvSpPr>
        <dsp:cNvPr id="0" name=""/>
        <dsp:cNvSpPr/>
      </dsp:nvSpPr>
      <dsp:spPr>
        <a:xfrm>
          <a:off x="0" y="1882880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Bruit dans l’image</a:t>
          </a:r>
        </a:p>
      </dsp:txBody>
      <dsp:txXfrm>
        <a:off x="0" y="1882880"/>
        <a:ext cx="1030955" cy="618573"/>
      </dsp:txXfrm>
    </dsp:sp>
    <dsp:sp modelId="{0659A02D-C283-4AA6-A667-20A9BFC50BD6}">
      <dsp:nvSpPr>
        <dsp:cNvPr id="0" name=""/>
        <dsp:cNvSpPr/>
      </dsp:nvSpPr>
      <dsp:spPr>
        <a:xfrm>
          <a:off x="0" y="2604548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/>
            <a:t>Occultation</a:t>
          </a:r>
        </a:p>
      </dsp:txBody>
      <dsp:txXfrm>
        <a:off x="0" y="2604548"/>
        <a:ext cx="1030955" cy="618573"/>
      </dsp:txXfrm>
    </dsp:sp>
    <dsp:sp modelId="{A0982D9E-5BA2-409D-910B-F3829D5D5617}">
      <dsp:nvSpPr>
        <dsp:cNvPr id="0" name=""/>
        <dsp:cNvSpPr/>
      </dsp:nvSpPr>
      <dsp:spPr>
        <a:xfrm>
          <a:off x="0" y="3326217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0" dirty="0" err="1"/>
            <a:t>Defocus</a:t>
          </a:r>
          <a:endParaRPr lang="fr-FR" sz="1500" kern="1200" noProof="0" dirty="0"/>
        </a:p>
      </dsp:txBody>
      <dsp:txXfrm>
        <a:off x="0" y="3326217"/>
        <a:ext cx="1030955" cy="618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45781" y="0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Mesurer la justesse d’un robot 6DDL sériel</a:t>
          </a:r>
        </a:p>
      </dsp:txBody>
      <dsp:txXfrm>
        <a:off x="769637" y="23856"/>
        <a:ext cx="2615291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745781" y="1221736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Erreur cumulative sur chacun des axes</a:t>
          </a:r>
        </a:p>
      </dsp:txBody>
      <dsp:txXfrm>
        <a:off x="769637" y="1245592"/>
        <a:ext cx="2615291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745781" y="2443472"/>
          <a:ext cx="2663003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Mesurer la position directement sur l’effecteur</a:t>
          </a:r>
        </a:p>
      </dsp:txBody>
      <dsp:txXfrm>
        <a:off x="769637" y="2467328"/>
        <a:ext cx="2615291" cy="766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8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27/09/2021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27/09/2021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27/09/2021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27/09/2021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G:\Utilisateurs\antoine.andre\Documents\webDev\PhD_defense\videos\part_2_methods\export_1D_signal_expansion\video_assembly_1D_export.mp4" TargetMode="External"/><Relationship Id="rId1" Type="http://schemas.microsoft.com/office/2007/relationships/media" Target="file:///G:\Utilisateurs\antoine.andre\Documents\webDev\PhD_defense\videos\part_2_methods\export_1D_signal_expansion\video_assembly_1D_export.mp4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export_1D_phase_retrieving\sinewave_1D_unwrapped_phase.mp4" TargetMode="External"/><Relationship Id="rId13" Type="http://schemas.openxmlformats.org/officeDocument/2006/relationships/image" Target="../media/image39.png"/><Relationship Id="rId3" Type="http://schemas.microsoft.com/office/2007/relationships/media" Target="file:///G:\Utilisateurs\antoine.andre\Documents\webDev\PhD_defense\videos\part_2_methods\export_1D_phase_retrieving\signal_1D_sampled_FT.mp4" TargetMode="External"/><Relationship Id="rId7" Type="http://schemas.microsoft.com/office/2007/relationships/media" Target="file:///G:\Utilisateurs\antoine.andre\Documents\webDev\PhD_defense\videos\part_2_methods\export_1D_phase_retrieving\sinewave_1D_unwrapped_phase.mp4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51.png"/><Relationship Id="rId2" Type="http://schemas.openxmlformats.org/officeDocument/2006/relationships/video" Target="file:///G:\Utilisateurs\antoine.andre\Documents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G:\Utilisateurs\antoine.andre\Documents\webDev\PhD_defense\videos\part_2_methods\export_1D_phase_retrieving\sinewave_1D_variable_phi.mp4" TargetMode="External"/><Relationship Id="rId6" Type="http://schemas.openxmlformats.org/officeDocument/2006/relationships/video" Target="file:///G:\Utilisateurs\antoine.andre\Documents\webDev\PhD_defense\videos\part_2_methods\export_1D_phase_retrieving\sinewave_1D_wrapped_phase.mp4" TargetMode="External"/><Relationship Id="rId11" Type="http://schemas.openxmlformats.org/officeDocument/2006/relationships/image" Target="../media/image37.png"/><Relationship Id="rId5" Type="http://schemas.microsoft.com/office/2007/relationships/media" Target="file:///G:\Utilisateurs\antoine.andre\Documents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2.xml"/><Relationship Id="rId4" Type="http://schemas.openxmlformats.org/officeDocument/2006/relationships/video" Target="file:///G:\Utilisateurs\antoine.andre\Documents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.png"/><Relationship Id="rId4" Type="http://schemas.openxmlformats.org/officeDocument/2006/relationships/image" Target="../media/image390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1.png"/><Relationship Id="rId2" Type="http://schemas.openxmlformats.org/officeDocument/2006/relationships/video" Target="file:///G:\Utilisateurs\antoine.andre\Documents\webDev\PhD_defense\videos\part_2_methods\Supp_Mat_1.mp4" TargetMode="External"/><Relationship Id="rId1" Type="http://schemas.microsoft.com/office/2007/relationships/media" Target="file:///G:\Utilisateurs\antoine.andre\Documents\webDev\PhD_defense\videos\part_2_methods\Supp_Mat_1.mp4" TargetMode="External"/><Relationship Id="rId6" Type="http://schemas.openxmlformats.org/officeDocument/2006/relationships/image" Target="../media/image58.png"/><Relationship Id="rId11" Type="http://schemas.openxmlformats.org/officeDocument/2006/relationships/image" Target="../media/image70.png"/><Relationship Id="rId5" Type="http://schemas.openxmlformats.org/officeDocument/2006/relationships/image" Target="../media/image10.jpe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G:\Utilisateurs\antoine.andre\Documents\webDev\PhD_defense\videos\part_3_performances\TmechRotationSmaract.mp4" TargetMode="External"/><Relationship Id="rId1" Type="http://schemas.microsoft.com/office/2007/relationships/media" Target="file:///G:\Utilisateurs\antoine.andre\Documents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2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diagramLayout" Target="../diagrams/layout7.xml"/><Relationship Id="rId10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diagramData" Target="../diagrams/data9.xml"/><Relationship Id="rId9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10.xml"/><Relationship Id="rId10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2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12" Type="http://schemas.microsoft.com/office/2007/relationships/diagramDrawing" Target="../diagrams/drawing9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9.xml"/><Relationship Id="rId4" Type="http://schemas.openxmlformats.org/officeDocument/2006/relationships/notesSlide" Target="../notesSlides/notesSlide27.xml"/><Relationship Id="rId9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85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11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2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86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9.xml"/><Relationship Id="rId9" Type="http://schemas.microsoft.com/office/2007/relationships/diagramDrawing" Target="../diagrams/drawing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18" Type="http://schemas.openxmlformats.org/officeDocument/2006/relationships/image" Target="file:///G:\Utilisateurs\antoine.andre\Documents\webDev\PhD_defense\figures\part_1_intro\IMG_6070.JPG" TargetMode="Externa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3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7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3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diagramData" Target="../diagrams/data18.xml"/><Relationship Id="rId18" Type="http://schemas.openxmlformats.org/officeDocument/2006/relationships/diagramData" Target="../diagrams/data19.xml"/><Relationship Id="rId26" Type="http://schemas.openxmlformats.org/officeDocument/2006/relationships/diagramColors" Target="../diagrams/colors17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6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4.xml"/><Relationship Id="rId17" Type="http://schemas.microsoft.com/office/2007/relationships/diagramDrawing" Target="../diagrams/drawing15.xml"/><Relationship Id="rId25" Type="http://schemas.openxmlformats.org/officeDocument/2006/relationships/diagramQuickStyle" Target="../diagrams/quickStyle17.xml"/><Relationship Id="rId2" Type="http://schemas.openxmlformats.org/officeDocument/2006/relationships/notesSlide" Target="../notesSlides/notesSlide32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4.xml"/><Relationship Id="rId24" Type="http://schemas.openxmlformats.org/officeDocument/2006/relationships/diagramLayout" Target="../diagrams/layout17.xml"/><Relationship Id="rId5" Type="http://schemas.openxmlformats.org/officeDocument/2006/relationships/diagramLayout" Target="../diagrams/layout14.xml"/><Relationship Id="rId15" Type="http://schemas.openxmlformats.org/officeDocument/2006/relationships/diagramQuickStyle" Target="../diagrams/quickStyle15.xml"/><Relationship Id="rId23" Type="http://schemas.openxmlformats.org/officeDocument/2006/relationships/diagramData" Target="../diagrams/data20.xml"/><Relationship Id="rId28" Type="http://schemas.openxmlformats.org/officeDocument/2006/relationships/image" Target="../media/image860.png"/><Relationship Id="rId10" Type="http://schemas.openxmlformats.org/officeDocument/2006/relationships/diagramLayout" Target="../diagrams/layout14.xml"/><Relationship Id="rId19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Relationship Id="rId27" Type="http://schemas.microsoft.com/office/2007/relationships/diagramDrawing" Target="../diagrams/drawing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Relationship Id="rId9" Type="http://schemas.openxmlformats.org/officeDocument/2006/relationships/image" Target="../media/image8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23" Type="http://schemas.openxmlformats.org/officeDocument/2006/relationships/image" Target="file:///D:\webDev\PhD_defense\figures\part_1_intro\Station_Station_d_analyse_multimodale_des_ovocytes.jpg" TargetMode="Externa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file:///D:\webDev\PhD_defense\figures\part_1_intro\Station_Station_d_analyse_multimodale_des_ovocyte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>
              <a:solidFill>
                <a:srgbClr val="62BFE6"/>
              </a:solidFill>
            </a:endParaRP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4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70813"/>
            <a:ext cx="9599999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3711" y="1111624"/>
            <a:ext cx="7216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00000" y="4500000"/>
                <a:ext cx="2158796" cy="6463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3DDL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/>
                  <a:t> inconnus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4500000"/>
                <a:ext cx="215879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977" t="-4717" r="-2260" b="-141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ounded Rectangle 59"/>
          <p:cNvSpPr/>
          <p:nvPr/>
        </p:nvSpPr>
        <p:spPr>
          <a:xfrm>
            <a:off x="5193010" y="4082375"/>
            <a:ext cx="3716278" cy="232029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72000" y="495000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472000" y="550665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72000" y="6139560"/>
            <a:ext cx="347427" cy="0"/>
          </a:xfrm>
          <a:prstGeom prst="straightConnector1">
            <a:avLst/>
          </a:prstGeom>
          <a:ln w="28575">
            <a:solidFill>
              <a:srgbClr val="E76F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235323" y="4094269"/>
            <a:ext cx="1681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Mesure limitée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00000" y="4500000"/>
                <a:ext cx="2556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/>
                  <a:t>À 3DDL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inconnus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4500000"/>
                <a:ext cx="255642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67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00000" y="5045301"/>
                <a:ext cx="3327465" cy="129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1 période en translation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inconnus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/>
                  <a:t> en orientation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inconnu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5045301"/>
                <a:ext cx="3327465" cy="1290738"/>
              </a:xfrm>
              <a:prstGeom prst="rect">
                <a:avLst/>
              </a:prstGeom>
              <a:blipFill rotWithShape="0">
                <a:blip r:embed="rId13"/>
                <a:stretch>
                  <a:fillRect l="-1282" t="-2844" b="-7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911168" y="5707565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Slide sur la perspective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50040" y="4697921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Relier</a:t>
            </a:r>
            <a:r>
              <a:rPr lang="en-US" dirty="0"/>
              <a:t> s avec z 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036757"/>
            <a:ext cx="62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10398" y="5237216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60329" y="6086102"/>
            <a:ext cx="638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pose non </a:t>
            </a:r>
            <a:r>
              <a:rPr lang="fr-FR" dirty="0" err="1"/>
              <a:t>ambïgue</a:t>
            </a:r>
            <a:r>
              <a:rPr lang="fr-FR" dirty="0"/>
              <a:t> avec la dérivée seconde de la phase</a:t>
            </a:r>
          </a:p>
        </p:txBody>
      </p: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77947" y="3842254"/>
            <a:ext cx="4734106" cy="2662935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920000" y="360000"/>
            <a:ext cx="4050000" cy="37272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790067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Projection perspective : période apparente dépend distance mire – caméra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54F3146-F3AC-4AD7-A8E9-0EB89A8E07FB}"/>
                  </a:ext>
                </a:extLst>
              </p:cNvPr>
              <p:cNvSpPr txBox="1"/>
              <p:nvPr/>
            </p:nvSpPr>
            <p:spPr>
              <a:xfrm>
                <a:off x="190086" y="1279627"/>
                <a:ext cx="7404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Utiliser ces informations de période variable pour lever l’ambiguïté sur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54F3146-F3AC-4AD7-A8E9-0EB89A8E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6" y="1279627"/>
                <a:ext cx="7404591" cy="369332"/>
              </a:xfrm>
              <a:prstGeom prst="rect">
                <a:avLst/>
              </a:prstGeom>
              <a:blipFill>
                <a:blip r:embed="rId8"/>
                <a:stretch>
                  <a:fillRect l="-65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3C82429-81A2-4A4E-9BBB-BB0511129277}"/>
                  </a:ext>
                </a:extLst>
              </p:cNvPr>
              <p:cNvSpPr txBox="1"/>
              <p:nvPr/>
            </p:nvSpPr>
            <p:spPr>
              <a:xfrm>
                <a:off x="222000" y="1776744"/>
                <a:ext cx="52815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évolution spatiale de la mire</a:t>
                </a:r>
              </a:p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évolution de la période de la mire</a:t>
                </a:r>
              </a:p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étude du sens d’évolution de la période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3C82429-81A2-4A4E-9BBB-BB051112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00" y="1776744"/>
                <a:ext cx="5281574" cy="923330"/>
              </a:xfrm>
              <a:prstGeom prst="rect">
                <a:avLst/>
              </a:prstGeom>
              <a:blipFill>
                <a:blip r:embed="rId9"/>
                <a:stretch>
                  <a:fillRect l="-923" t="-3289" r="-115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EA31912-07BC-4AE4-AFE5-F9AE967BAB43}"/>
                  </a:ext>
                </a:extLst>
              </p:cNvPr>
              <p:cNvSpPr txBox="1"/>
              <p:nvPr/>
            </p:nvSpPr>
            <p:spPr>
              <a:xfrm>
                <a:off x="5859804" y="2020041"/>
                <a:ext cx="46666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EA31912-07BC-4AE4-AFE5-F9AE967BA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04" y="2020041"/>
                <a:ext cx="466666" cy="617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3895DE6-05B3-4CDA-9845-F512ECC2C750}"/>
                  </a:ext>
                </a:extLst>
              </p:cNvPr>
              <p:cNvSpPr txBox="1"/>
              <p:nvPr/>
            </p:nvSpPr>
            <p:spPr>
              <a:xfrm>
                <a:off x="5802112" y="3052319"/>
                <a:ext cx="131202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3895DE6-05B3-4CDA-9845-F512ECC2C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12" y="3052319"/>
                <a:ext cx="1312026" cy="12485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B3E14D0A-F761-4694-ADBA-86C06A7777DA}"/>
                  </a:ext>
                </a:extLst>
              </p:cNvPr>
              <p:cNvSpPr txBox="1"/>
              <p:nvPr/>
            </p:nvSpPr>
            <p:spPr>
              <a:xfrm>
                <a:off x="5919266" y="4569210"/>
                <a:ext cx="2063385" cy="1356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𝚼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𝚼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B3E14D0A-F761-4694-ADBA-86C06A77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266" y="4569210"/>
                <a:ext cx="2063385" cy="13561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6E1BAE6-F0AD-4A07-96BA-18E0E4F11624}"/>
                  </a:ext>
                </a:extLst>
              </p:cNvPr>
              <p:cNvSpPr txBox="1"/>
              <p:nvPr/>
            </p:nvSpPr>
            <p:spPr>
              <a:xfrm>
                <a:off x="2505174" y="3774247"/>
                <a:ext cx="603819" cy="526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6E1BAE6-F0AD-4A07-96BA-18E0E4F11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74" y="3774247"/>
                <a:ext cx="603819" cy="5266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Taille 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3046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46730" y="5640452"/>
            <a:ext cx="172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5 points </a:t>
            </a:r>
            <a:r>
              <a:rPr lang="en-US" dirty="0" err="1"/>
              <a:t>codants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724227" y="4524242"/>
            <a:ext cx="1070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points</a:t>
            </a:r>
          </a:p>
          <a:p>
            <a:r>
              <a:rPr lang="en-US" dirty="0"/>
              <a:t>3 </a:t>
            </a:r>
            <a:r>
              <a:rPr lang="en-US" dirty="0" err="1"/>
              <a:t>présent</a:t>
            </a:r>
            <a:endParaRPr lang="en-US" dirty="0"/>
          </a:p>
          <a:p>
            <a:r>
              <a:rPr lang="en-US" dirty="0"/>
              <a:t>1 absent</a:t>
            </a:r>
          </a:p>
          <a:p>
            <a:r>
              <a:rPr lang="en-US" dirty="0"/>
              <a:t>2 x</a:t>
            </a:r>
          </a:p>
          <a:p>
            <a:r>
              <a:rPr lang="en-US" dirty="0"/>
              <a:t>2 y</a:t>
            </a:r>
          </a:p>
          <a:p>
            <a:r>
              <a:rPr lang="en-US" dirty="0"/>
              <a:t>1 </a:t>
            </a:r>
            <a:r>
              <a:rPr lang="en-US" dirty="0" err="1"/>
              <a:t>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742068" y="9795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7139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40855"/>
              </p:ext>
            </p:extLst>
          </p:nvPr>
        </p:nvGraphicFramePr>
        <p:xfrm>
          <a:off x="11604361" y="672036"/>
          <a:ext cx="1030955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Vitesse </a:t>
            </a:r>
            <a:r>
              <a:rPr lang="fr-FR" dirty="0" err="1">
                <a:solidFill>
                  <a:srgbClr val="FF0000"/>
                </a:solidFill>
              </a:rPr>
              <a:t>defocus</a:t>
            </a:r>
            <a:r>
              <a:rPr lang="fr-FR" dirty="0">
                <a:solidFill>
                  <a:srgbClr val="FF0000"/>
                </a:solidFill>
              </a:rPr>
              <a:t> en x2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094" y="74181"/>
            <a:ext cx="664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Mettre</a:t>
            </a:r>
            <a:r>
              <a:rPr lang="en-US" dirty="0">
                <a:solidFill>
                  <a:srgbClr val="FF0000"/>
                </a:solidFill>
              </a:rPr>
              <a:t> 3 figures pour les </a:t>
            </a:r>
            <a:r>
              <a:rPr lang="en-US" dirty="0" err="1">
                <a:solidFill>
                  <a:srgbClr val="FF0000"/>
                </a:solidFill>
              </a:rPr>
              <a:t>esais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robustesse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Garder</a:t>
            </a:r>
            <a:r>
              <a:rPr lang="en-US" dirty="0">
                <a:solidFill>
                  <a:srgbClr val="FF0000"/>
                </a:solidFill>
              </a:rPr>
              <a:t> les </a:t>
            </a:r>
            <a:r>
              <a:rPr lang="en-US" dirty="0" err="1">
                <a:solidFill>
                  <a:srgbClr val="FF0000"/>
                </a:solidFill>
              </a:rPr>
              <a:t>vidéos</a:t>
            </a:r>
            <a:r>
              <a:rPr lang="en-US" dirty="0">
                <a:solidFill>
                  <a:srgbClr val="FF0000"/>
                </a:solidFill>
              </a:rPr>
              <a:t> pour la fin de la presentation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pour les questions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4210236" y="1038272"/>
            <a:ext cx="4003986" cy="4148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72083" y="962483"/>
            <a:ext cx="4287070" cy="4815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607568" y="2393094"/>
            <a:ext cx="5474604" cy="32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0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80726" y="4101981"/>
            <a:ext cx="4258175" cy="228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905806" y="410198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mis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oeuvre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60007" y="877333"/>
            <a:ext cx="4178894" cy="315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925533" y="929194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Fonctionnalités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9108" y="5176222"/>
            <a:ext cx="414754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Types de mires </a:t>
            </a:r>
            <a:r>
              <a:rPr lang="en-US" sz="2800" b="1" dirty="0" err="1"/>
              <a:t>polyvalents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8344" y="2425654"/>
            <a:ext cx="37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du site internet + performances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28145" y="1599926"/>
            <a:ext cx="26615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qu’image</a:t>
            </a:r>
            <a:r>
              <a:rPr lang="en-US" dirty="0"/>
              <a:t> fixe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73754" y="1969258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</a:t>
            </a:r>
            <a:r>
              <a:rPr lang="en-US" dirty="0"/>
              <a:t> sur le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9686" y="843447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2487" y="1998026"/>
            <a:ext cx="346428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121" y="4040688"/>
            <a:ext cx="76533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duale</a:t>
            </a:r>
            <a:r>
              <a:rPr lang="en-US" sz="2800" b="1" dirty="0">
                <a:solidFill>
                  <a:srgbClr val="005393"/>
                </a:solidFill>
              </a:rPr>
              <a:t> force – </a:t>
            </a:r>
            <a:r>
              <a:rPr lang="en-US" sz="2800" b="1" dirty="0" err="1">
                <a:solidFill>
                  <a:srgbClr val="005393"/>
                </a:solidFill>
              </a:rPr>
              <a:t>déplacement</a:t>
            </a:r>
            <a:r>
              <a:rPr lang="en-US" sz="2800" b="1" dirty="0">
                <a:solidFill>
                  <a:srgbClr val="005393"/>
                </a:solidFill>
              </a:rPr>
              <a:t> sur </a:t>
            </a:r>
            <a:r>
              <a:rPr lang="en-US" sz="2800" b="1" dirty="0" err="1">
                <a:solidFill>
                  <a:srgbClr val="005393"/>
                </a:solidFill>
              </a:rPr>
              <a:t>fibre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végétale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340204" y="1702571"/>
            <a:ext cx="425520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Image du </a:t>
            </a:r>
            <a:r>
              <a:rPr lang="en-US" dirty="0" err="1"/>
              <a:t>capteur</a:t>
            </a:r>
            <a:r>
              <a:rPr lang="en-US" dirty="0"/>
              <a:t> (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à gauche)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956561" y="1931350"/>
            <a:ext cx="19604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Video des </a:t>
            </a:r>
            <a:r>
              <a:rPr lang="en-US" dirty="0" err="1"/>
              <a:t>qr</a:t>
            </a:r>
            <a:r>
              <a:rPr lang="en-US" dirty="0"/>
              <a:t> codes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43484" y="4708733"/>
            <a:ext cx="22838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fibre</a:t>
            </a:r>
            <a:r>
              <a:rPr lang="en-US" dirty="0"/>
              <a:t> compression</a:t>
            </a:r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21907" y="2531772"/>
            <a:ext cx="2832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3661" y="21624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038079" y="3938840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234059"/>
              </p:ext>
            </p:extLst>
          </p:nvPr>
        </p:nvGraphicFramePr>
        <p:xfrm>
          <a:off x="180001" y="1504060"/>
          <a:ext cx="2502240" cy="425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41382" y="3769690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7595699" y="2929124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2682241" y="368420"/>
            <a:ext cx="4291330" cy="2864037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375319"/>
              </p:ext>
            </p:extLst>
          </p:nvPr>
        </p:nvGraphicFramePr>
        <p:xfrm>
          <a:off x="9430869" y="2188966"/>
          <a:ext cx="2520605" cy="288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1518" y="298104"/>
            <a:ext cx="54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Lien entre </a:t>
            </a:r>
            <a:r>
              <a:rPr lang="en-US" dirty="0" err="1">
                <a:solidFill>
                  <a:srgbClr val="FF0000"/>
                </a:solidFill>
              </a:rPr>
              <a:t>microrobotique</a:t>
            </a:r>
            <a:r>
              <a:rPr lang="en-US" dirty="0">
                <a:solidFill>
                  <a:srgbClr val="FF0000"/>
                </a:solidFill>
              </a:rPr>
              <a:t> et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pose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18"/>
          <a:srcRect l="28349" t="8346" r="16010" b="8222"/>
          <a:stretch>
            <a:fillRect/>
          </a:stretch>
        </p:blipFill>
        <p:spPr>
          <a:xfrm rot="5400000">
            <a:off x="7401750" y="1353253"/>
            <a:ext cx="3815790" cy="4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03" y="5084953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Rajouter</a:t>
            </a:r>
            <a:r>
              <a:rPr lang="en-US" dirty="0"/>
              <a:t> image de </a:t>
            </a:r>
            <a:r>
              <a:rPr lang="en-US" dirty="0" err="1"/>
              <a:t>puces</a:t>
            </a:r>
            <a:r>
              <a:rPr lang="en-US" dirty="0"/>
              <a:t> </a:t>
            </a:r>
            <a:r>
              <a:rPr lang="en-US" dirty="0" err="1"/>
              <a:t>fluidique</a:t>
            </a:r>
            <a:r>
              <a:rPr lang="en-US" dirty="0"/>
              <a:t> + mires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239631136"/>
              </p:ext>
            </p:extLst>
          </p:nvPr>
        </p:nvGraphicFramePr>
        <p:xfrm>
          <a:off x="3148816" y="692593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021353491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0693285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6801" y="4813358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/>
                    <a:t>Résolution </a:t>
                  </a:r>
                  <a:br>
                    <a:rPr lang="fr-FR" sz="1800" b="1" kern="1200" noProof="0" dirty="0"/>
                  </a:br>
                  <a:r>
                    <a:rPr lang="fr-FR" sz="1800" b="1" kern="1200" noProof="0" dirty="0"/>
                    <a:t>120 </a:t>
                  </a:r>
                  <a:r>
                    <a:rPr lang="fr-FR" sz="1800" b="1" kern="1200" noProof="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/>
                    <a:t>Pas de </a:t>
                  </a:r>
                  <a:r>
                    <a:rPr lang="en-US" b="1" dirty="0" err="1"/>
                    <a:t>mesure</a:t>
                  </a:r>
                  <a:r>
                    <a:rPr lang="en-US" b="1" dirty="0"/>
                    <a:t> </a:t>
                  </a:r>
                  <a:r>
                    <a:rPr lang="en-US" b="1" dirty="0" err="1"/>
                    <a:t>en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088328" y="4763574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/>
                <a:t>Applications aux cas macroscopiques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Étude des dérivées successives de la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/>
                  <a:t> signe de l’angle hors-plan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	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16530" y="1731887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742547"/>
              </p:ext>
            </p:extLst>
          </p:nvPr>
        </p:nvGraphicFramePr>
        <p:xfrm>
          <a:off x="-179893" y="789233"/>
          <a:ext cx="5370133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5" name="Rectangle 4"/>
          <p:cNvSpPr/>
          <p:nvPr/>
        </p:nvSpPr>
        <p:spPr>
          <a:xfrm>
            <a:off x="5828790" y="1944049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5527079" y="434475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8847354" y="4003202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9808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056283" y="615577"/>
            <a:ext cx="85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Limites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66130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5190240" y="82242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Objectifs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link="rId23"/>
          <a:stretch>
            <a:fillRect/>
          </a:stretch>
        </p:blipFill>
        <p:spPr>
          <a:xfrm>
            <a:off x="7999353" y="-302976"/>
            <a:ext cx="5400000" cy="40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266461" y="700876"/>
            <a:ext cx="4785000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855" y="974226"/>
            <a:ext cx="171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Mesure</a:t>
            </a:r>
            <a:r>
              <a:rPr lang="en-US" dirty="0"/>
              <a:t> </a:t>
            </a:r>
            <a:r>
              <a:rPr lang="en-US" dirty="0" err="1"/>
              <a:t>planaire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787137" y="2077675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Faible</a:t>
            </a:r>
            <a:r>
              <a:rPr lang="en-US" dirty="0"/>
              <a:t> </a:t>
            </a:r>
            <a:r>
              <a:rPr lang="en-US" dirty="0" err="1"/>
              <a:t>plage</a:t>
            </a:r>
            <a:r>
              <a:rPr lang="en-US" dirty="0"/>
              <a:t> de </a:t>
            </a:r>
            <a:r>
              <a:rPr lang="en-US" dirty="0" err="1"/>
              <a:t>mesure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57183" y="3348135"/>
            <a:ext cx="327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Faible</a:t>
            </a:r>
            <a:r>
              <a:rPr lang="en-US" dirty="0"/>
              <a:t> </a:t>
            </a:r>
            <a:r>
              <a:rPr lang="en-US" dirty="0" err="1"/>
              <a:t>robustesse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microscopie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5837" y="1281138"/>
                <a:ext cx="81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837" y="1281138"/>
                <a:ext cx="81977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44051" y="207767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cm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3822894" y="3931447"/>
            <a:ext cx="326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Occultations</a:t>
            </a:r>
            <a:r>
              <a:rPr lang="en-US" dirty="0"/>
              <a:t>, bruit, </a:t>
            </a:r>
            <a:r>
              <a:rPr lang="en-US" dirty="0" err="1"/>
              <a:t>éclairage</a:t>
            </a:r>
            <a:r>
              <a:rPr lang="en-US" dirty="0"/>
              <a:t> etc.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982858" y="5765121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Mesure</a:t>
            </a:r>
            <a:r>
              <a:rPr lang="en-US" dirty="0"/>
              <a:t> de pose 3D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3822894" y="5686883"/>
            <a:ext cx="361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à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plage</a:t>
            </a:r>
            <a:r>
              <a:rPr lang="en-US" dirty="0"/>
              <a:t> </a:t>
            </a:r>
            <a:r>
              <a:rPr lang="en-US" dirty="0" err="1"/>
              <a:t>centimétrique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6679521" y="4764162"/>
            <a:ext cx="496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Robustesse</a:t>
            </a:r>
            <a:r>
              <a:rPr lang="en-US" dirty="0"/>
              <a:t> aux conditions </a:t>
            </a:r>
            <a:r>
              <a:rPr lang="en-US" dirty="0" err="1"/>
              <a:t>d’imagerie</a:t>
            </a:r>
            <a:r>
              <a:rPr lang="en-US" dirty="0"/>
              <a:t> </a:t>
            </a:r>
            <a:r>
              <a:rPr lang="en-US" dirty="0" err="1"/>
              <a:t>défavorables</a:t>
            </a:r>
            <a:endParaRPr lang="fr-FR" dirty="0"/>
          </a:p>
        </p:txBody>
      </p:sp>
      <p:sp>
        <p:nvSpPr>
          <p:cNvPr id="21" name="TextBox 20"/>
          <p:cNvSpPr txBox="1"/>
          <p:nvPr/>
        </p:nvSpPr>
        <p:spPr>
          <a:xfrm>
            <a:off x="8640347" y="5734634"/>
            <a:ext cx="323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 à la </a:t>
            </a:r>
            <a:r>
              <a:rPr lang="en-US" dirty="0" err="1"/>
              <a:t>microrobotique</a:t>
            </a:r>
            <a:endParaRPr lang="fr-FR" dirty="0"/>
          </a:p>
        </p:txBody>
      </p:sp>
      <p:sp>
        <p:nvSpPr>
          <p:cNvPr id="23" name="Rounded Rectangle 22"/>
          <p:cNvSpPr/>
          <p:nvPr/>
        </p:nvSpPr>
        <p:spPr>
          <a:xfrm>
            <a:off x="457183" y="700876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ounded Rectangle 55"/>
          <p:cNvSpPr/>
          <p:nvPr/>
        </p:nvSpPr>
        <p:spPr>
          <a:xfrm>
            <a:off x="2798898" y="696548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ounded Rectangle 56"/>
          <p:cNvSpPr/>
          <p:nvPr/>
        </p:nvSpPr>
        <p:spPr>
          <a:xfrm>
            <a:off x="1447363" y="1978477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ounded Rectangle 57"/>
          <p:cNvSpPr/>
          <p:nvPr/>
        </p:nvSpPr>
        <p:spPr>
          <a:xfrm>
            <a:off x="3866935" y="1978476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2403731" y="3256077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ounded Rectangle 59"/>
          <p:cNvSpPr/>
          <p:nvPr/>
        </p:nvSpPr>
        <p:spPr>
          <a:xfrm>
            <a:off x="4935762" y="3234894"/>
            <a:ext cx="2047991" cy="104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2858" y="1922157"/>
            <a:ext cx="0" cy="3583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714379" y="4797466"/>
            <a:ext cx="0" cy="816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21181" y="4820544"/>
            <a:ext cx="0" cy="802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72809" y="3201317"/>
            <a:ext cx="0" cy="16053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870048" y="4806712"/>
            <a:ext cx="8682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96084" y="4355414"/>
            <a:ext cx="0" cy="4512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061223" y="4797466"/>
            <a:ext cx="22599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36313</TotalTime>
  <Words>3601</Words>
  <Application>Microsoft Office PowerPoint</Application>
  <PresentationFormat>Grand écran</PresentationFormat>
  <Paragraphs>674</Paragraphs>
  <Slides>38</Slides>
  <Notes>38</Notes>
  <HiddenSlides>0</HiddenSlides>
  <MMClips>21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1356</cp:revision>
  <dcterms:created xsi:type="dcterms:W3CDTF">2017-10-25T09:06:20Z</dcterms:created>
  <dcterms:modified xsi:type="dcterms:W3CDTF">2021-09-27T10:10:36Z</dcterms:modified>
</cp:coreProperties>
</file>